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013D37-68A0-F9DE-FDED-D931EC86D700}" v="95" dt="2026-05-14T18:00:56.9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acopeb.com?subject=ACOPEB75%20Information%20Reques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37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822960" y="1051560"/>
            <a:ext cx="1069848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Aptos Display"/>
              </a:rPr>
              <a:t>ACOPEB75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1248" y="1965960"/>
            <a:ext cx="103327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0">
                <a:solidFill>
                  <a:srgbClr val="FFFFFF"/>
                </a:solidFill>
                <a:latin typeface="Aptos"/>
              </a:rPr>
              <a:t>GASB 75 OPEB compliance support for small government entities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1248" y="2926080"/>
            <a:ext cx="7187930" cy="76944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r>
              <a:rPr sz="2200" b="0">
                <a:solidFill>
                  <a:srgbClr val="E6EFF9"/>
                </a:solidFill>
                <a:latin typeface="Aptos"/>
              </a:rPr>
              <a:t>A practical, cost-conscious service for preparing</a:t>
            </a:r>
            <a:endParaRPr lang="en-US"/>
          </a:p>
          <a:p>
            <a:r>
              <a:rPr sz="2200" b="0">
                <a:solidFill>
                  <a:srgbClr val="E6EFF9"/>
                </a:solidFill>
                <a:latin typeface="Aptos"/>
              </a:rPr>
              <a:t>Alternative Measurement Method OPEB valuation reports.</a:t>
            </a: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41248" y="5989320"/>
            <a:ext cx="91440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 b="0">
                <a:solidFill>
                  <a:srgbClr val="DCE1E8"/>
                </a:solidFill>
                <a:latin typeface="Aptos"/>
              </a:rPr>
              <a:t>Client outreach presentation • Current ACOPEB75 service offering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37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77240" y="1051560"/>
            <a:ext cx="1069848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Aptos Display"/>
              </a:rPr>
              <a:t>ACOPEB75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97081" y="2057400"/>
            <a:ext cx="8258799" cy="830997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sz="2400" b="0">
                <a:solidFill>
                  <a:srgbClr val="E8F0F8"/>
                </a:solidFill>
                <a:latin typeface="Aptos"/>
              </a:rPr>
              <a:t>A simple, practical way for small public employers to address</a:t>
            </a:r>
            <a:endParaRPr lang="en-US"/>
          </a:p>
          <a:p>
            <a:pPr algn="ctr"/>
            <a:r>
              <a:rPr sz="2400" b="0">
                <a:solidFill>
                  <a:srgbClr val="E8F0F8"/>
                </a:solidFill>
                <a:latin typeface="Aptos"/>
              </a:rPr>
              <a:t>GASB 75 OPEB reporting.</a:t>
            </a:r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2926080" y="3657600"/>
            <a:ext cx="6355080" cy="960120"/>
          </a:xfrm>
          <a:prstGeom prst="round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769808" y="3913632"/>
            <a:ext cx="4667624" cy="400110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sz="2000" b="1" dirty="0">
                <a:solidFill>
                  <a:srgbClr val="FFFFFF"/>
                </a:solidFill>
                <a:latin typeface="Aptos"/>
                <a:hlinkClick r:id="rId2"/>
              </a:rPr>
              <a:t>Start with an eligibility and data review</a:t>
            </a:r>
            <a:endParaRPr sz="2000" b="1">
              <a:solidFill>
                <a:srgbClr val="FFFFFF"/>
              </a:solidFill>
              <a:latin typeface="Aptos"/>
              <a:hlinkClick r:id="rId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34440" y="5897880"/>
            <a:ext cx="97840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0">
                <a:solidFill>
                  <a:srgbClr val="DCE1E8"/>
                </a:solidFill>
                <a:latin typeface="Aptos"/>
              </a:rPr>
              <a:t>Prepared for client outreach • Current ACOPEB75 service offering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384048"/>
            <a:ext cx="11018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63758"/>
                </a:solidFill>
                <a:latin typeface="Aptos Display"/>
              </a:rPr>
              <a:t>Why GASB 75 Matters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" y="1078992"/>
            <a:ext cx="2057400" cy="54864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1207008"/>
            <a:ext cx="107899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0">
                <a:solidFill>
                  <a:srgbClr val="5C6370"/>
                </a:solidFill>
                <a:latin typeface="Aptos"/>
              </a:rPr>
              <a:t>OPEB liabilities must be measured and reported clearly in financial statements.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874519"/>
            <a:ext cx="5486400" cy="40010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GASB Statement No. 75 requires public employers to report Other Post-Employment Benefit obligations.</a:t>
            </a:r>
            <a:endParaRPr lang="en-US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Even small entities may need a supportable valuation for audit and financial reporting.</a:t>
            </a:r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The process can be confusing without actuarial-style tools and clear reporting language.</a:t>
            </a:r>
            <a:endParaRPr lang="en-US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ACOPEB75 helps eligible small employers organize census data, assumptions, calculations, and reports.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629400" y="1828800"/>
            <a:ext cx="4480560" cy="256032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629400" y="1828800"/>
            <a:ext cx="4480560" cy="73152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830568" y="2011680"/>
            <a:ext cx="407822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The Practical Challenge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30568" y="2395728"/>
            <a:ext cx="4078224" cy="184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Small entities need reliable GASB 75 reporting, but often do not have the budget or volume to justify a full traditional actuarial engagement.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629400" y="4572000"/>
            <a:ext cx="448056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629400" y="4572000"/>
            <a:ext cx="4480560" cy="73152"/>
          </a:xfrm>
          <a:prstGeom prst="rect">
            <a:avLst/>
          </a:prstGeom>
          <a:solidFill>
            <a:srgbClr val="4D7C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830568" y="4754880"/>
            <a:ext cx="407822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ACOPEB75 Focus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30568" y="5138928"/>
            <a:ext cx="4078224" cy="429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Simple, repeatable, lower-cost OPEB valuation support for small public employers.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6446520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0">
                <a:solidFill>
                  <a:srgbClr val="5C6370"/>
                </a:solidFill>
                <a:latin typeface="Aptos"/>
              </a:rPr>
              <a:t>ACOPEB75 • GASB 75 OPEB reporting support for small public employers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09960" y="6446520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>
                <a:solidFill>
                  <a:srgbClr val="5C6370"/>
                </a:solidFill>
                <a:latin typeface="Aptos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384048"/>
            <a:ext cx="11018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63758"/>
                </a:solidFill>
                <a:latin typeface="Aptos Display"/>
              </a:rPr>
              <a:t>Built Around the Alternative Measurement Method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" y="1078992"/>
            <a:ext cx="2057400" cy="54864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1207008"/>
            <a:ext cx="107899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0">
                <a:solidFill>
                  <a:srgbClr val="5C6370"/>
                </a:solidFill>
                <a:latin typeface="Aptos"/>
              </a:rPr>
              <a:t>ACOPEB75 is designed for the small-employer AMM use case.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77240" y="1691640"/>
            <a:ext cx="3429000" cy="352044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77240" y="1691640"/>
            <a:ext cx="3429000" cy="73152"/>
          </a:xfrm>
          <a:prstGeom prst="rect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78408" y="1874520"/>
            <a:ext cx="302666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Who It Helps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8408" y="2258568"/>
            <a:ext cx="3026664" cy="2807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Government entities and public employers with fewer than 100 plan members that need GASB 75 OPEB measurement support.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34840" y="1691640"/>
            <a:ext cx="3429000" cy="352044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434840" y="1691640"/>
            <a:ext cx="3429000" cy="73152"/>
          </a:xfrm>
          <a:prstGeom prst="rect">
            <a:avLst/>
          </a:prstGeom>
          <a:solidFill>
            <a:srgbClr val="4D7C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36007" y="1874520"/>
            <a:ext cx="302666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Why AMM Matters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36007" y="2258568"/>
            <a:ext cx="3026664" cy="2807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The Alternative Measurement Method gives qualifying small employers a practical route to measure OPEB obligations without a full actuarial valuation.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92440" y="1691640"/>
            <a:ext cx="3429000" cy="352044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092440" y="1691640"/>
            <a:ext cx="3429000" cy="73152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93608" y="1874520"/>
            <a:ext cx="302666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What ACOPEB75 Provides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93608" y="2258568"/>
            <a:ext cx="3026664" cy="2807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A structured service for calculating OPEB liability, applying assumptions, and producing documentation that can support audit review.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6446520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0">
                <a:solidFill>
                  <a:srgbClr val="5C6370"/>
                </a:solidFill>
                <a:latin typeface="Aptos"/>
              </a:rPr>
              <a:t>ACOPEB75 • GASB 75 OPEB reporting support for small public employers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09960" y="6446520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>
                <a:solidFill>
                  <a:srgbClr val="5C6370"/>
                </a:solidFill>
                <a:latin typeface="Aptos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384048"/>
            <a:ext cx="11018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63758"/>
                </a:solidFill>
                <a:latin typeface="Aptos Display"/>
              </a:rPr>
              <a:t>What the Current ACOPEB75 Service Provides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" y="1078992"/>
            <a:ext cx="2057400" cy="54864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1207008"/>
            <a:ext cx="107899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0">
                <a:solidFill>
                  <a:srgbClr val="5C6370"/>
                </a:solidFill>
                <a:latin typeface="Aptos"/>
              </a:rPr>
              <a:t>A focused service offering for OPEB valuation and reporting.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691640"/>
            <a:ext cx="10149840" cy="31188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spcAft>
                <a:spcPts val="400"/>
              </a:spcAft>
              <a:buFont typeface="Arial"/>
              <a:buChar char="•"/>
              <a:defRPr sz="1700">
                <a:solidFill>
                  <a:srgbClr val="1F252F"/>
                </a:solidFill>
                <a:latin typeface="Aptos"/>
              </a:defRPr>
            </a:pPr>
            <a:r>
              <a:t>GASB 75 OPEB liability calculations for eligible small public employers.</a:t>
            </a:r>
            <a:endParaRPr lang="en-US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7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700">
                <a:solidFill>
                  <a:srgbClr val="1F252F"/>
                </a:solidFill>
                <a:latin typeface="Aptos"/>
              </a:defRPr>
            </a:pPr>
            <a:r>
              <a:t>Alternative Measurement Method workflow tailored to limited-size plans.</a:t>
            </a:r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7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700">
                <a:solidFill>
                  <a:srgbClr val="1F252F"/>
                </a:solidFill>
                <a:latin typeface="Aptos"/>
              </a:defRPr>
            </a:pPr>
            <a:r>
              <a:t>Entry Age Normal cost method calculations and required sensitivity analysis.</a:t>
            </a:r>
            <a:endParaRPr lang="en-US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700">
                <a:solidFill>
                  <a:srgbClr val="1F252F"/>
                </a:solidFill>
                <a:latin typeface="Aptos"/>
              </a:defRPr>
            </a:pPr>
            <a:endParaRPr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700">
                <a:solidFill>
                  <a:srgbClr val="1F252F"/>
                </a:solidFill>
                <a:latin typeface="Aptos"/>
              </a:defRPr>
            </a:pPr>
            <a:r>
              <a:t>Support for retiree healthcare premium assumptions, trend rates, Medicare adjustments, and payroll/fiduciary net position inputs.</a:t>
            </a:r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7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700">
                <a:solidFill>
                  <a:srgbClr val="1F252F"/>
                </a:solidFill>
                <a:latin typeface="Aptos"/>
              </a:defRPr>
            </a:pPr>
            <a:r>
              <a:t>Report-ready outputs intended to help management, finance staff, and auditors understand the results.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6446520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0">
                <a:solidFill>
                  <a:srgbClr val="5C6370"/>
                </a:solidFill>
                <a:latin typeface="Aptos"/>
              </a:rPr>
              <a:t>ACOPEB75 • GASB 75 OPEB reporting support for small public employers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09960" y="6446520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>
                <a:solidFill>
                  <a:srgbClr val="5C6370"/>
                </a:solidFill>
                <a:latin typeface="Aptos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384048"/>
            <a:ext cx="11018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63758"/>
                </a:solidFill>
                <a:latin typeface="Aptos Display"/>
              </a:rPr>
              <a:t>Simple Client Workflow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" y="1078992"/>
            <a:ext cx="2057400" cy="54864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1207008"/>
            <a:ext cx="107899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0">
                <a:solidFill>
                  <a:srgbClr val="5C6370"/>
                </a:solidFill>
                <a:latin typeface="Aptos"/>
              </a:rPr>
              <a:t>Designed to reduce back-and-forth and keep the valuation process understandable.</a:t>
            </a:r>
          </a:p>
        </p:txBody>
      </p:sp>
      <p:sp>
        <p:nvSpPr>
          <p:cNvPr id="5" name="Oval 4"/>
          <p:cNvSpPr/>
          <p:nvPr/>
        </p:nvSpPr>
        <p:spPr>
          <a:xfrm>
            <a:off x="1344168" y="1600200"/>
            <a:ext cx="502920" cy="502920"/>
          </a:xfrm>
          <a:prstGeom prst="ellipse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395603" y="1700784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300" b="1">
                <a:solidFill>
                  <a:srgbClr val="FFFFFF"/>
                </a:solidFill>
                <a:latin typeface="Aptos"/>
              </a:rPr>
              <a:t>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" y="2331720"/>
            <a:ext cx="1965960" cy="246888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5800" y="2331720"/>
            <a:ext cx="1965960" cy="73152"/>
          </a:xfrm>
          <a:prstGeom prst="rect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886968" y="2514600"/>
            <a:ext cx="156362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Confirm Eligibility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6968" y="2898648"/>
            <a:ext cx="1563624" cy="1755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Determine whether the employer can use the Alternative Measurement Method.</a:t>
            </a:r>
          </a:p>
        </p:txBody>
      </p:sp>
      <p:sp>
        <p:nvSpPr>
          <p:cNvPr id="11" name="Oval 10"/>
          <p:cNvSpPr/>
          <p:nvPr/>
        </p:nvSpPr>
        <p:spPr>
          <a:xfrm>
            <a:off x="3611880" y="1600200"/>
            <a:ext cx="502920" cy="502920"/>
          </a:xfrm>
          <a:prstGeom prst="ellipse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94990" y="1700784"/>
            <a:ext cx="308098" cy="292388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Aptos"/>
              </a:rPr>
              <a:t> </a:t>
            </a:r>
            <a:r>
              <a:rPr sz="1300" b="1">
                <a:solidFill>
                  <a:srgbClr val="FFFFFF"/>
                </a:solidFill>
                <a:latin typeface="Aptos"/>
              </a:rPr>
              <a:t>2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953512" y="2331720"/>
            <a:ext cx="1965960" cy="246888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2953512" y="2331720"/>
            <a:ext cx="1965960" cy="73152"/>
          </a:xfrm>
          <a:prstGeom prst="rect">
            <a:avLst/>
          </a:prstGeom>
          <a:solidFill>
            <a:srgbClr val="4D7C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002280" y="2514600"/>
            <a:ext cx="1941429" cy="323165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Gather </a:t>
            </a:r>
            <a:r>
              <a:rPr lang="en-US" sz="1500" b="1">
                <a:solidFill>
                  <a:srgbClr val="163758"/>
                </a:solidFill>
                <a:latin typeface="Aptos"/>
              </a:rPr>
              <a:t>Census Data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54680" y="2898648"/>
            <a:ext cx="1563624" cy="1755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Collect active and retired plan member details needed for the valuation.</a:t>
            </a:r>
          </a:p>
        </p:txBody>
      </p:sp>
      <p:sp>
        <p:nvSpPr>
          <p:cNvPr id="17" name="Oval 16"/>
          <p:cNvSpPr/>
          <p:nvPr/>
        </p:nvSpPr>
        <p:spPr>
          <a:xfrm>
            <a:off x="5879592" y="1600200"/>
            <a:ext cx="502920" cy="502920"/>
          </a:xfrm>
          <a:prstGeom prst="ellipse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862703" y="1710309"/>
            <a:ext cx="308098" cy="292388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1300" b="1">
                <a:solidFill>
                  <a:srgbClr val="FFFFFF"/>
                </a:solidFill>
                <a:latin typeface="Aptos"/>
              </a:rPr>
              <a:t> </a:t>
            </a:r>
            <a:r>
              <a:rPr sz="1300" b="1">
                <a:solidFill>
                  <a:srgbClr val="FFFFFF"/>
                </a:solidFill>
                <a:latin typeface="Aptos"/>
              </a:rPr>
              <a:t>3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221224" y="2331720"/>
            <a:ext cx="1965960" cy="246888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5221224" y="2331720"/>
            <a:ext cx="1965960" cy="73152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5422392" y="2514600"/>
            <a:ext cx="156362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Set Assumptions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22392" y="2898648"/>
            <a:ext cx="1563624" cy="1755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Apply plan premiums, trend assumptions, discount rate, payroll, and plan asset inputs.</a:t>
            </a:r>
          </a:p>
        </p:txBody>
      </p:sp>
      <p:sp>
        <p:nvSpPr>
          <p:cNvPr id="23" name="Oval 22"/>
          <p:cNvSpPr/>
          <p:nvPr/>
        </p:nvSpPr>
        <p:spPr>
          <a:xfrm>
            <a:off x="8147304" y="1600200"/>
            <a:ext cx="502920" cy="502920"/>
          </a:xfrm>
          <a:prstGeom prst="ellipse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130414" y="1700784"/>
            <a:ext cx="308098" cy="292388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Aptos"/>
              </a:rPr>
              <a:t> </a:t>
            </a:r>
            <a:r>
              <a:rPr sz="1300" b="1">
                <a:solidFill>
                  <a:srgbClr val="FFFFFF"/>
                </a:solidFill>
                <a:latin typeface="Aptos"/>
              </a:rPr>
              <a:t>4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488936" y="2331720"/>
            <a:ext cx="1965960" cy="246888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488936" y="2331720"/>
            <a:ext cx="1965960" cy="73152"/>
          </a:xfrm>
          <a:prstGeom prst="rect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690104" y="2514600"/>
            <a:ext cx="156362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Calculate Results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90104" y="2898648"/>
            <a:ext cx="1563624" cy="1755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Prepare liability, expense, and sensitivity results for GASB 75 reporting.</a:t>
            </a:r>
          </a:p>
        </p:txBody>
      </p:sp>
      <p:sp>
        <p:nvSpPr>
          <p:cNvPr id="29" name="Oval 28"/>
          <p:cNvSpPr/>
          <p:nvPr/>
        </p:nvSpPr>
        <p:spPr>
          <a:xfrm>
            <a:off x="10415016" y="1600200"/>
            <a:ext cx="502920" cy="502920"/>
          </a:xfrm>
          <a:prstGeom prst="ellipse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10398127" y="1700784"/>
            <a:ext cx="308098" cy="292388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1300" b="1" dirty="0">
                <a:solidFill>
                  <a:srgbClr val="FFFFFF"/>
                </a:solidFill>
                <a:latin typeface="Aptos"/>
              </a:rPr>
              <a:t> </a:t>
            </a:r>
            <a:r>
              <a:rPr sz="1300" b="1">
                <a:solidFill>
                  <a:srgbClr val="FFFFFF"/>
                </a:solidFill>
                <a:latin typeface="Aptos"/>
              </a:rPr>
              <a:t>5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756648" y="2331720"/>
            <a:ext cx="1965960" cy="246888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9756648" y="2331720"/>
            <a:ext cx="1965960" cy="73152"/>
          </a:xfrm>
          <a:prstGeom prst="rect">
            <a:avLst/>
          </a:prstGeom>
          <a:solidFill>
            <a:srgbClr val="4D7C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9957816" y="2514600"/>
            <a:ext cx="156362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Deliver Report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957816" y="2898648"/>
            <a:ext cx="1563624" cy="1755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Provide a clear report package for finance staff and auditor review.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" y="6446520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0">
                <a:solidFill>
                  <a:srgbClr val="5C6370"/>
                </a:solidFill>
                <a:latin typeface="Aptos"/>
              </a:rPr>
              <a:t>ACOPEB75 • GASB 75 OPEB reporting support for small public employers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1109960" y="6446520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>
                <a:solidFill>
                  <a:srgbClr val="5C6370"/>
                </a:solidFill>
                <a:latin typeface="Aptos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384048"/>
            <a:ext cx="11018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63758"/>
                </a:solidFill>
                <a:latin typeface="Aptos Display"/>
              </a:rPr>
              <a:t>Information Typically Needed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" y="1078992"/>
            <a:ext cx="2057400" cy="54864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1207008"/>
            <a:ext cx="107899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0">
                <a:solidFill>
                  <a:srgbClr val="5C6370"/>
                </a:solidFill>
                <a:latin typeface="Aptos"/>
              </a:rPr>
              <a:t>The process starts with practical data your team can assemble.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77240" y="1600200"/>
            <a:ext cx="338328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77240" y="1600200"/>
            <a:ext cx="3383280" cy="73152"/>
          </a:xfrm>
          <a:prstGeom prst="rect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78408" y="1783080"/>
            <a:ext cx="298094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Plan Member Census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78408" y="2167128"/>
            <a:ext cx="2980944" cy="2852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Name or identifier, status, date of birth or age, gender, hire/retirement details, coverage status, and other plan participation information.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9120" y="1600200"/>
            <a:ext cx="338328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389120" y="1600200"/>
            <a:ext cx="3383280" cy="73152"/>
          </a:xfrm>
          <a:prstGeom prst="rect">
            <a:avLst/>
          </a:prstGeom>
          <a:solidFill>
            <a:srgbClr val="4D7C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590288" y="1783080"/>
            <a:ext cx="298094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Plan and Premium Data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90288" y="2167128"/>
            <a:ext cx="2980944" cy="2852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Current premiums, retiree contributions, Medicare-related premium assumptions, healthcare trend rates, and plan terms.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01000" y="1600200"/>
            <a:ext cx="338328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001000" y="1600200"/>
            <a:ext cx="3383280" cy="73152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02168" y="1783080"/>
            <a:ext cx="298094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Financial Inputs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02168" y="2167128"/>
            <a:ext cx="2980944" cy="2852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Covered payroll, fiduciary net position or plan assets, benefits paid, fiscal year dates, and discount rate basis.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6446520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0">
                <a:solidFill>
                  <a:srgbClr val="5C6370"/>
                </a:solidFill>
                <a:latin typeface="Aptos"/>
              </a:rPr>
              <a:t>ACOPEB75 • GASB 75 OPEB reporting support for small public employers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09960" y="6446520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>
                <a:solidFill>
                  <a:srgbClr val="5C6370"/>
                </a:solidFill>
                <a:latin typeface="Aptos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384048"/>
            <a:ext cx="11018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63758"/>
                </a:solidFill>
                <a:latin typeface="Aptos Display"/>
              </a:rPr>
              <a:t>Key Report Outputs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" y="1078992"/>
            <a:ext cx="2057400" cy="54864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1207008"/>
            <a:ext cx="107899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0">
                <a:solidFill>
                  <a:srgbClr val="5C6370"/>
                </a:solidFill>
                <a:latin typeface="Aptos"/>
              </a:rPr>
              <a:t>ACOPEB75 focuses on the figures needed for GASB 75 reporting discussions.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600200"/>
            <a:ext cx="5303520" cy="420628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Total OPEB Liability (TOL)</a:t>
            </a:r>
            <a:endParaRPr lang="en-US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Fiduciary Net Position (FNP), when applicable</a:t>
            </a:r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Net OPEB Liability (NOL)</a:t>
            </a:r>
            <a:endParaRPr lang="en-US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Service Cost and OPEB Expense support</a:t>
            </a:r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Sensitivity results for discount rate and healthcare trend changes</a:t>
            </a:r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Schedule-style information for note disclosures and required supplementary information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37960" y="1783080"/>
            <a:ext cx="4526280" cy="329184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537960" y="1783080"/>
            <a:ext cx="4526280" cy="73152"/>
          </a:xfrm>
          <a:prstGeom prst="rect">
            <a:avLst/>
          </a:prstGeom>
          <a:solidFill>
            <a:srgbClr val="1637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739128" y="1965960"/>
            <a:ext cx="412394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Designed for Clarity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39128" y="2350008"/>
            <a:ext cx="4123944" cy="2578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The purpose is not to overwhelm the client with actuarial jargon. The report should clearly communicate the liability, the assumptions used, and the required disclosure information.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6446520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0">
                <a:solidFill>
                  <a:srgbClr val="5C6370"/>
                </a:solidFill>
                <a:latin typeface="Aptos"/>
              </a:rPr>
              <a:t>ACOPEB75 • GASB 75 OPEB reporting support for small public employers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09960" y="6446520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>
                <a:solidFill>
                  <a:srgbClr val="5C6370"/>
                </a:solidFill>
                <a:latin typeface="Aptos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384048"/>
            <a:ext cx="11018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63758"/>
                </a:solidFill>
                <a:latin typeface="Aptos Display"/>
              </a:rPr>
              <a:t>Why Clients Use ACOPEB75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" y="1078992"/>
            <a:ext cx="2057400" cy="54864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1207008"/>
            <a:ext cx="107899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0">
                <a:solidFill>
                  <a:srgbClr val="5C6370"/>
                </a:solidFill>
                <a:latin typeface="Aptos"/>
              </a:rPr>
              <a:t>A practical alternative for small entities that need reliable OPEB reporting.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600200"/>
            <a:ext cx="498348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822960" y="1600200"/>
            <a:ext cx="4983480" cy="73152"/>
          </a:xfrm>
          <a:prstGeom prst="rect">
            <a:avLst/>
          </a:prstGeom>
          <a:solidFill>
            <a:srgbClr val="2D69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24128" y="1783080"/>
            <a:ext cx="458114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Lower Cost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4128" y="2167128"/>
            <a:ext cx="4581144" cy="795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A focused AMM service can be more affordable than a full actuarial valuation for qualifying small plans.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63640" y="1600200"/>
            <a:ext cx="498348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263640" y="1600200"/>
            <a:ext cx="4983480" cy="73152"/>
          </a:xfrm>
          <a:prstGeom prst="rect">
            <a:avLst/>
          </a:prstGeom>
          <a:solidFill>
            <a:srgbClr val="4D7C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64808" y="1783080"/>
            <a:ext cx="458114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Faster Turnaround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64808" y="2167128"/>
            <a:ext cx="4581144" cy="795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A structured data and calculation process helps move from census information to report outputs efficiently.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3657600"/>
            <a:ext cx="498348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22960" y="3657600"/>
            <a:ext cx="4983480" cy="73152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024128" y="3840480"/>
            <a:ext cx="458114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Consistency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4128" y="4224528"/>
            <a:ext cx="4581144" cy="795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Repeatable assumptions and reporting structure support year-to-year comparability.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3657600"/>
            <a:ext cx="4983480" cy="150876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263640" y="3657600"/>
            <a:ext cx="4983480" cy="73152"/>
          </a:xfrm>
          <a:prstGeom prst="rect">
            <a:avLst/>
          </a:prstGeom>
          <a:solidFill>
            <a:srgbClr val="1637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464808" y="3840480"/>
            <a:ext cx="458114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Audit Support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64808" y="4224528"/>
            <a:ext cx="4581144" cy="795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Clear schedules and explanations help finance teams respond to auditor questions.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6446520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0">
                <a:solidFill>
                  <a:srgbClr val="5C6370"/>
                </a:solidFill>
                <a:latin typeface="Aptos"/>
              </a:rPr>
              <a:t>ACOPEB75 • GASB 75 OPEB reporting support for small public employers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109960" y="6446520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>
                <a:solidFill>
                  <a:srgbClr val="5C6370"/>
                </a:solidFill>
                <a:latin typeface="Aptos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384048"/>
            <a:ext cx="1101852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63758"/>
                </a:solidFill>
                <a:latin typeface="Aptos Display"/>
              </a:rPr>
              <a:t>How to Get Started</a:t>
            </a:r>
          </a:p>
        </p:txBody>
      </p:sp>
      <p:sp>
        <p:nvSpPr>
          <p:cNvPr id="3" name="Rectangle 2"/>
          <p:cNvSpPr/>
          <p:nvPr/>
        </p:nvSpPr>
        <p:spPr>
          <a:xfrm>
            <a:off x="594360" y="1078992"/>
            <a:ext cx="2057400" cy="54864"/>
          </a:xfrm>
          <a:prstGeom prst="rect">
            <a:avLst/>
          </a:prstGeom>
          <a:solidFill>
            <a:srgbClr val="C792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1207008"/>
            <a:ext cx="1078992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0">
                <a:solidFill>
                  <a:srgbClr val="5C6370"/>
                </a:solidFill>
                <a:latin typeface="Aptos"/>
              </a:rPr>
              <a:t>A straightforward path from referral or inquiry to completed valuation support.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91640"/>
            <a:ext cx="6400800" cy="41036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Contact ACOPEB75 to discuss your entity, plan size, and reporting need.</a:t>
            </a:r>
            <a:endParaRPr lang="en-US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Confirm whether the Alternative Measurement Method is appropriate for your plan.</a:t>
            </a:r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Provide census, premium, payroll, and plan information using the requested format.</a:t>
            </a:r>
            <a:endParaRPr lang="en-US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Review assumptions and preliminary results.</a:t>
            </a:r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endParaRPr lang="en-US" dirty="0"/>
          </a:p>
          <a:p>
            <a:pPr marL="285750" indent="-285750">
              <a:spcAft>
                <a:spcPts val="400"/>
              </a:spcAft>
              <a:buFont typeface="Arial"/>
              <a:buChar char="•"/>
              <a:defRPr sz="1800">
                <a:solidFill>
                  <a:srgbClr val="1F252F"/>
                </a:solidFill>
                <a:latin typeface="Aptos"/>
              </a:defRPr>
            </a:pPr>
            <a:r>
              <a:t>Receive the report package for management and auditor review.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818120" y="1828800"/>
            <a:ext cx="3337560" cy="2514600"/>
          </a:xfrm>
          <a:prstGeom prst="roundRect">
            <a:avLst/>
          </a:prstGeom>
          <a:solidFill>
            <a:srgbClr val="FFFFFF"/>
          </a:solidFill>
          <a:ln>
            <a:solidFill>
              <a:srgbClr val="DAE1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7818120" y="1828800"/>
            <a:ext cx="3337560" cy="73152"/>
          </a:xfrm>
          <a:prstGeom prst="rect">
            <a:avLst/>
          </a:prstGeom>
          <a:solidFill>
            <a:srgbClr val="4D7C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019288" y="2011680"/>
            <a:ext cx="2935224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500" b="1">
                <a:solidFill>
                  <a:srgbClr val="163758"/>
                </a:solidFill>
                <a:latin typeface="Aptos"/>
              </a:rPr>
              <a:t>Best Fit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19288" y="2395728"/>
            <a:ext cx="2935224" cy="1801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50" b="0">
                <a:solidFill>
                  <a:srgbClr val="5C6370"/>
                </a:solidFill>
                <a:latin typeface="Aptos"/>
              </a:rPr>
              <a:t>Small government employers, school districts, special districts, municipalities, and similar public entities with fewer than 100 plan members.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6446520"/>
            <a:ext cx="7315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 b="0">
                <a:solidFill>
                  <a:srgbClr val="5C6370"/>
                </a:solidFill>
                <a:latin typeface="Aptos"/>
              </a:rPr>
              <a:t>ACOPEB75 • GASB 75 OPEB reporting support for small public employers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09960" y="6446520"/>
            <a:ext cx="4572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 b="0">
                <a:solidFill>
                  <a:srgbClr val="5C6370"/>
                </a:solidFill>
                <a:latin typeface="Aptos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28</cp:revision>
  <dcterms:created xsi:type="dcterms:W3CDTF">2013-01-27T09:14:16Z</dcterms:created>
  <dcterms:modified xsi:type="dcterms:W3CDTF">2026-05-14T18:09:30Z</dcterms:modified>
  <cp:category/>
</cp:coreProperties>
</file>